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62" r:id="rId3"/>
    <p:sldId id="261" r:id="rId4"/>
    <p:sldId id="263" r:id="rId5"/>
    <p:sldId id="272" r:id="rId6"/>
    <p:sldId id="271" r:id="rId7"/>
    <p:sldId id="264" r:id="rId8"/>
    <p:sldId id="273" r:id="rId9"/>
    <p:sldId id="265" r:id="rId10"/>
    <p:sldId id="266" r:id="rId11"/>
    <p:sldId id="274" r:id="rId12"/>
    <p:sldId id="275"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683568" y="1052737"/>
            <a:ext cx="7772400" cy="1470025"/>
          </a:xfrm>
        </p:spPr>
        <p:txBody>
          <a:bodyPr/>
          <a:lstStyle>
            <a:lvl1pPr>
              <a:defRPr b="1" baseline="0">
                <a:solidFill>
                  <a:srgbClr val="002060"/>
                </a:solidFill>
                <a:effectLst>
                  <a:outerShdw blurRad="38100" dist="38100" dir="2700000" algn="tl">
                    <a:srgbClr val="000000">
                      <a:alpha val="43137"/>
                    </a:srgbClr>
                  </a:outerShdw>
                </a:effectLst>
                <a:latin typeface="Times New Roman" pitchFamily="18" charset="0"/>
                <a:cs typeface="Times New Roman" pitchFamily="18" charset="0"/>
              </a:defRPr>
            </a:lvl1pPr>
          </a:lstStyle>
          <a:p>
            <a:r>
              <a:rPr lang="ru-RU" dirty="0" smtClean="0"/>
              <a:t>МЫ ЗА ЗДОРОВЫЙ </a:t>
            </a:r>
            <a:br>
              <a:rPr lang="ru-RU" dirty="0" smtClean="0"/>
            </a:br>
            <a:r>
              <a:rPr lang="ru-RU" dirty="0" smtClean="0"/>
              <a:t>ОБРАЗ ЖИЗНИ</a:t>
            </a:r>
            <a:endParaRPr lang="ru-RU" dirty="0"/>
          </a:p>
        </p:txBody>
      </p:sp>
      <p:sp>
        <p:nvSpPr>
          <p:cNvPr id="3" name="Подзаголовок 2"/>
          <p:cNvSpPr>
            <a:spLocks noGrp="1"/>
          </p:cNvSpPr>
          <p:nvPr>
            <p:ph type="subTitle" idx="1"/>
          </p:nvPr>
        </p:nvSpPr>
        <p:spPr>
          <a:xfrm>
            <a:off x="1475656" y="4581128"/>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6" name="Номер слайда 5"/>
          <p:cNvSpPr>
            <a:spLocks noGrp="1"/>
          </p:cNvSpPr>
          <p:nvPr>
            <p:ph type="sldNum" sz="quarter" idx="12"/>
          </p:nvPr>
        </p:nvSpPr>
        <p:spPr>
          <a:xfrm>
            <a:off x="6372200" y="6492876"/>
            <a:ext cx="2771800" cy="365125"/>
          </a:xfrm>
        </p:spPr>
        <p:txBody>
          <a:bodyPr/>
          <a:lstStyle>
            <a:lvl1pPr>
              <a:defRPr/>
            </a:lvl1pPr>
          </a:lstStyle>
          <a:p>
            <a:r>
              <a:rPr lang="ru-RU" dirty="0" smtClean="0"/>
              <a:t>©Рассохина Г.В. </a:t>
            </a:r>
            <a:r>
              <a:rPr lang="en-US" dirty="0" smtClean="0"/>
              <a:t>http://pedsovet.su/</a:t>
            </a:r>
            <a:r>
              <a:rPr lang="ru-RU" dirty="0" smtClean="0"/>
              <a:t> </a:t>
            </a:r>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1"/>
            <a:ext cx="2133600" cy="365125"/>
          </a:xfrm>
          <a:prstGeom prst="rect">
            <a:avLst/>
          </a:prstGeom>
        </p:spPr>
        <p:txBody>
          <a:bodyPr/>
          <a:lstStyle/>
          <a:p>
            <a:fld id="{340FC8EC-D1D4-4AD2-B3A2-0A84C84FFBC6}" type="datetimeFigureOut">
              <a:rPr lang="ru-RU" smtClean="0"/>
              <a:pPr/>
              <a:t>09.10.2015</a:t>
            </a:fld>
            <a:endParaRPr lang="ru-RU"/>
          </a:p>
        </p:txBody>
      </p:sp>
      <p:sp>
        <p:nvSpPr>
          <p:cNvPr id="5" name="Нижний колонтитул 4"/>
          <p:cNvSpPr>
            <a:spLocks noGrp="1"/>
          </p:cNvSpPr>
          <p:nvPr>
            <p:ph type="ftr" sz="quarter" idx="11"/>
          </p:nvPr>
        </p:nvSpPr>
        <p:spPr>
          <a:xfrm>
            <a:off x="3124200" y="6356351"/>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539EC430-2934-4708-98C4-5DFE807F6B8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9"/>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457200" y="6356351"/>
            <a:ext cx="2133600" cy="365125"/>
          </a:xfrm>
          <a:prstGeom prst="rect">
            <a:avLst/>
          </a:prstGeom>
        </p:spPr>
        <p:txBody>
          <a:bodyPr/>
          <a:lstStyle/>
          <a:p>
            <a:fld id="{340FC8EC-D1D4-4AD2-B3A2-0A84C84FFBC6}" type="datetimeFigureOut">
              <a:rPr lang="ru-RU" smtClean="0"/>
              <a:pPr/>
              <a:t>09.10.2015</a:t>
            </a:fld>
            <a:endParaRPr lang="ru-RU"/>
          </a:p>
        </p:txBody>
      </p:sp>
      <p:sp>
        <p:nvSpPr>
          <p:cNvPr id="5" name="Нижний колонтитул 4"/>
          <p:cNvSpPr>
            <a:spLocks noGrp="1"/>
          </p:cNvSpPr>
          <p:nvPr>
            <p:ph type="ftr" sz="quarter" idx="11"/>
          </p:nvPr>
        </p:nvSpPr>
        <p:spPr>
          <a:xfrm>
            <a:off x="3124200" y="6356351"/>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539EC430-2934-4708-98C4-5DFE807F6B8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Скругленный прямоугольник 6"/>
          <p:cNvSpPr/>
          <p:nvPr userDrawn="1"/>
        </p:nvSpPr>
        <p:spPr>
          <a:xfrm>
            <a:off x="323528" y="260648"/>
            <a:ext cx="8568952" cy="6264696"/>
          </a:xfrm>
          <a:prstGeom prst="roundRect">
            <a:avLst/>
          </a:prstGeom>
          <a:solidFill>
            <a:schemeClr val="bg1"/>
          </a:solidFill>
          <a:ln w="76200">
            <a:solidFill>
              <a:schemeClr val="tx2">
                <a:lumMod val="40000"/>
                <a:lumOff val="60000"/>
              </a:schemeClr>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Номер слайда 5"/>
          <p:cNvSpPr>
            <a:spLocks noGrp="1"/>
          </p:cNvSpPr>
          <p:nvPr>
            <p:ph type="sldNum" sz="quarter" idx="12"/>
          </p:nvPr>
        </p:nvSpPr>
        <p:spPr/>
        <p:txBody>
          <a:bodyPr/>
          <a:lstStyle/>
          <a:p>
            <a:fld id="{539EC430-2934-4708-98C4-5DFE807F6B8D}" type="slidenum">
              <a:rPr lang="ru-RU" smtClean="0"/>
              <a:pPr/>
              <a:t>‹#›</a:t>
            </a:fld>
            <a:endParaRPr lang="ru-RU"/>
          </a:p>
        </p:txBody>
      </p:sp>
      <p:pic>
        <p:nvPicPr>
          <p:cNvPr id="8" name="Рисунок 7" descr="4bb97ff07cca.png"/>
          <p:cNvPicPr>
            <a:picLocks noChangeAspect="1"/>
          </p:cNvPicPr>
          <p:nvPr userDrawn="1"/>
        </p:nvPicPr>
        <p:blipFill>
          <a:blip r:embed="rId2" cstate="print"/>
          <a:stretch>
            <a:fillRect/>
          </a:stretch>
        </p:blipFill>
        <p:spPr>
          <a:xfrm>
            <a:off x="6479740" y="927100"/>
            <a:ext cx="2664261" cy="5334000"/>
          </a:xfrm>
          <a:prstGeom prst="rect">
            <a:avLst/>
          </a:prstGeom>
        </p:spPr>
      </p:pic>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a:xfrm>
            <a:off x="520700" y="1587501"/>
            <a:ext cx="8229600" cy="4525963"/>
          </a:xfrm>
        </p:spPr>
        <p:txBody>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Рисунок 6" descr="005110753ae9.png"/>
          <p:cNvPicPr>
            <a:picLocks noChangeAspect="1"/>
          </p:cNvPicPr>
          <p:nvPr userDrawn="1"/>
        </p:nvPicPr>
        <p:blipFill>
          <a:blip r:embed="rId2" cstate="print"/>
          <a:stretch>
            <a:fillRect/>
          </a:stretch>
        </p:blipFill>
        <p:spPr>
          <a:xfrm>
            <a:off x="0" y="27978"/>
            <a:ext cx="9144000" cy="6802044"/>
          </a:xfrm>
          <a:prstGeom prst="rect">
            <a:avLst/>
          </a:prstGeom>
        </p:spPr>
      </p:pic>
      <p:sp>
        <p:nvSpPr>
          <p:cNvPr id="2" name="Заголовок 1"/>
          <p:cNvSpPr>
            <a:spLocks noGrp="1"/>
          </p:cNvSpPr>
          <p:nvPr>
            <p:ph type="title"/>
          </p:nvPr>
        </p:nvSpPr>
        <p:spPr>
          <a:xfrm>
            <a:off x="1384300" y="4508501"/>
            <a:ext cx="7110413" cy="1260475"/>
          </a:xfrm>
        </p:spPr>
        <p:txBody>
          <a:bodyPr anchor="t"/>
          <a:lstStyle>
            <a:lvl1pPr algn="l">
              <a:defRPr sz="4000" b="1" cap="all"/>
            </a:lvl1pPr>
          </a:lstStyle>
          <a:p>
            <a:r>
              <a:rPr lang="ru-RU" dirty="0" smtClean="0"/>
              <a:t>Образец заголовка</a:t>
            </a:r>
            <a:endParaRPr lang="ru-RU" dirty="0"/>
          </a:p>
        </p:txBody>
      </p:sp>
      <p:sp>
        <p:nvSpPr>
          <p:cNvPr id="3" name="Текст 2"/>
          <p:cNvSpPr>
            <a:spLocks noGrp="1"/>
          </p:cNvSpPr>
          <p:nvPr>
            <p:ph type="body" idx="1"/>
          </p:nvPr>
        </p:nvSpPr>
        <p:spPr>
          <a:xfrm>
            <a:off x="1333500" y="3111500"/>
            <a:ext cx="7161213" cy="12954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Скругленный прямоугольник 7"/>
          <p:cNvSpPr/>
          <p:nvPr userDrawn="1"/>
        </p:nvSpPr>
        <p:spPr>
          <a:xfrm>
            <a:off x="323528" y="260648"/>
            <a:ext cx="8568952" cy="6264696"/>
          </a:xfrm>
          <a:prstGeom prst="roundRect">
            <a:avLst/>
          </a:prstGeom>
          <a:solidFill>
            <a:srgbClr val="FFFFCC"/>
          </a:solidFill>
          <a:ln w="76200">
            <a:solidFill>
              <a:srgbClr val="FFC000"/>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descr="banner_alarm.png"/>
          <p:cNvPicPr>
            <a:picLocks noChangeAspect="1"/>
          </p:cNvPicPr>
          <p:nvPr userDrawn="1"/>
        </p:nvPicPr>
        <p:blipFill>
          <a:blip r:embed="rId2" cstate="print"/>
          <a:stretch>
            <a:fillRect/>
          </a:stretch>
        </p:blipFill>
        <p:spPr>
          <a:xfrm>
            <a:off x="251520" y="332656"/>
            <a:ext cx="1852464" cy="1852464"/>
          </a:xfrm>
          <a:prstGeom prst="rect">
            <a:avLst/>
          </a:prstGeom>
        </p:spPr>
      </p:pic>
      <p:sp>
        <p:nvSpPr>
          <p:cNvPr id="2" name="Заголовок 1"/>
          <p:cNvSpPr>
            <a:spLocks noGrp="1"/>
          </p:cNvSpPr>
          <p:nvPr>
            <p:ph type="title"/>
          </p:nvPr>
        </p:nvSpPr>
        <p:spPr/>
        <p:txBody>
          <a:bodyPr/>
          <a:lstStyle>
            <a:lvl1pPr>
              <a:defRPr>
                <a:solidFill>
                  <a:schemeClr val="accent6">
                    <a:lumMod val="75000"/>
                  </a:schemeClr>
                </a:solidFill>
              </a:defRPr>
            </a:lvl1pPr>
          </a:lstStyle>
          <a:p>
            <a:r>
              <a:rPr lang="ru-RU" dirty="0" smtClean="0"/>
              <a:t>Образец заголовка</a:t>
            </a:r>
            <a:endParaRPr lang="ru-RU" dirty="0"/>
          </a:p>
        </p:txBody>
      </p:sp>
      <p:sp>
        <p:nvSpPr>
          <p:cNvPr id="3" name="Содержимое 2"/>
          <p:cNvSpPr>
            <a:spLocks noGrp="1"/>
          </p:cNvSpPr>
          <p:nvPr>
            <p:ph sz="half" idx="1"/>
          </p:nvPr>
        </p:nvSpPr>
        <p:spPr>
          <a:xfrm>
            <a:off x="467544" y="158638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pic>
        <p:nvPicPr>
          <p:cNvPr id="10" name="Рисунок 9" descr="animashki-deti-709_thumb.gif"/>
          <p:cNvPicPr>
            <a:picLocks noChangeAspect="1"/>
          </p:cNvPicPr>
          <p:nvPr userDrawn="1"/>
        </p:nvPicPr>
        <p:blipFill>
          <a:blip r:embed="rId3" cstate="print"/>
          <a:stretch>
            <a:fillRect/>
          </a:stretch>
        </p:blipFill>
        <p:spPr>
          <a:xfrm>
            <a:off x="6906469" y="4533900"/>
            <a:ext cx="1697783" cy="1890712"/>
          </a:xfrm>
          <a:prstGeom prst="rect">
            <a:avLst/>
          </a:prstGeom>
        </p:spPr>
      </p:pic>
      <p:sp>
        <p:nvSpPr>
          <p:cNvPr id="4" name="Содержимое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a:xfrm>
            <a:off x="457200" y="6356351"/>
            <a:ext cx="2133600" cy="365125"/>
          </a:xfrm>
          <a:prstGeom prst="rect">
            <a:avLst/>
          </a:prstGeom>
        </p:spPr>
        <p:txBody>
          <a:bodyPr/>
          <a:lstStyle/>
          <a:p>
            <a:fld id="{340FC8EC-D1D4-4AD2-B3A2-0A84C84FFBC6}" type="datetimeFigureOut">
              <a:rPr lang="ru-RU" smtClean="0"/>
              <a:pPr/>
              <a:t>09.10.2015</a:t>
            </a:fld>
            <a:endParaRPr lang="ru-RU"/>
          </a:p>
        </p:txBody>
      </p:sp>
      <p:sp>
        <p:nvSpPr>
          <p:cNvPr id="4" name="Нижний колонтитул 3"/>
          <p:cNvSpPr>
            <a:spLocks noGrp="1"/>
          </p:cNvSpPr>
          <p:nvPr>
            <p:ph type="ftr" sz="quarter" idx="11"/>
          </p:nvPr>
        </p:nvSpPr>
        <p:spPr>
          <a:xfrm>
            <a:off x="3124200" y="6356351"/>
            <a:ext cx="2895600" cy="365125"/>
          </a:xfrm>
          <a:prstGeom prst="rect">
            <a:avLst/>
          </a:prstGeom>
        </p:spPr>
        <p:txBody>
          <a:bodyPr/>
          <a:lstStyle/>
          <a:p>
            <a:endParaRPr lang="ru-RU"/>
          </a:p>
        </p:txBody>
      </p:sp>
      <p:sp>
        <p:nvSpPr>
          <p:cNvPr id="5" name="Номер слайда 4"/>
          <p:cNvSpPr>
            <a:spLocks noGrp="1"/>
          </p:cNvSpPr>
          <p:nvPr>
            <p:ph type="sldNum" sz="quarter" idx="12"/>
          </p:nvPr>
        </p:nvSpPr>
        <p:spPr/>
        <p:txBody>
          <a:bodyPr/>
          <a:lstStyle/>
          <a:p>
            <a:fld id="{539EC430-2934-4708-98C4-5DFE807F6B8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57200" y="6356351"/>
            <a:ext cx="2133600" cy="365125"/>
          </a:xfrm>
          <a:prstGeom prst="rect">
            <a:avLst/>
          </a:prstGeom>
        </p:spPr>
        <p:txBody>
          <a:bodyPr/>
          <a:lstStyle/>
          <a:p>
            <a:fld id="{340FC8EC-D1D4-4AD2-B3A2-0A84C84FFBC6}" type="datetimeFigureOut">
              <a:rPr lang="ru-RU" smtClean="0"/>
              <a:pPr/>
              <a:t>09.10.2015</a:t>
            </a:fld>
            <a:endParaRPr lang="ru-RU"/>
          </a:p>
        </p:txBody>
      </p:sp>
      <p:sp>
        <p:nvSpPr>
          <p:cNvPr id="3" name="Нижний колонтитул 2"/>
          <p:cNvSpPr>
            <a:spLocks noGrp="1"/>
          </p:cNvSpPr>
          <p:nvPr>
            <p:ph type="ftr" sz="quarter" idx="11"/>
          </p:nvPr>
        </p:nvSpPr>
        <p:spPr>
          <a:xfrm>
            <a:off x="3124200" y="6356351"/>
            <a:ext cx="2895600" cy="365125"/>
          </a:xfrm>
          <a:prstGeom prst="rect">
            <a:avLst/>
          </a:prstGeom>
        </p:spPr>
        <p:txBody>
          <a:bodyPr/>
          <a:lstStyle/>
          <a:p>
            <a:endParaRPr lang="ru-RU"/>
          </a:p>
        </p:txBody>
      </p:sp>
      <p:sp>
        <p:nvSpPr>
          <p:cNvPr id="4" name="Номер слайда 3"/>
          <p:cNvSpPr>
            <a:spLocks noGrp="1"/>
          </p:cNvSpPr>
          <p:nvPr>
            <p:ph type="sldNum" sz="quarter" idx="12"/>
          </p:nvPr>
        </p:nvSpPr>
        <p:spPr/>
        <p:txBody>
          <a:bodyPr/>
          <a:lstStyle/>
          <a:p>
            <a:fld id="{539EC430-2934-4708-98C4-5DFE807F6B8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a:xfrm>
            <a:off x="457200" y="6356351"/>
            <a:ext cx="2133600" cy="365125"/>
          </a:xfrm>
          <a:prstGeom prst="rect">
            <a:avLst/>
          </a:prstGeom>
        </p:spPr>
        <p:txBody>
          <a:bodyPr/>
          <a:lstStyle/>
          <a:p>
            <a:fld id="{340FC8EC-D1D4-4AD2-B3A2-0A84C84FFBC6}" type="datetimeFigureOut">
              <a:rPr lang="ru-RU" smtClean="0"/>
              <a:pPr/>
              <a:t>09.10.2015</a:t>
            </a:fld>
            <a:endParaRPr lang="ru-RU"/>
          </a:p>
        </p:txBody>
      </p:sp>
      <p:sp>
        <p:nvSpPr>
          <p:cNvPr id="6" name="Нижний колонтитул 5"/>
          <p:cNvSpPr>
            <a:spLocks noGrp="1"/>
          </p:cNvSpPr>
          <p:nvPr>
            <p:ph type="ftr" sz="quarter" idx="11"/>
          </p:nvPr>
        </p:nvSpPr>
        <p:spPr>
          <a:xfrm>
            <a:off x="3124200" y="6356351"/>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p:txBody>
          <a:bodyPr/>
          <a:lstStyle/>
          <a:p>
            <a:fld id="{539EC430-2934-4708-98C4-5DFE807F6B8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1"/>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a:xfrm>
            <a:off x="457200" y="6356351"/>
            <a:ext cx="2133600" cy="365125"/>
          </a:xfrm>
          <a:prstGeom prst="rect">
            <a:avLst/>
          </a:prstGeom>
        </p:spPr>
        <p:txBody>
          <a:bodyPr/>
          <a:lstStyle/>
          <a:p>
            <a:fld id="{340FC8EC-D1D4-4AD2-B3A2-0A84C84FFBC6}" type="datetimeFigureOut">
              <a:rPr lang="ru-RU" smtClean="0"/>
              <a:pPr/>
              <a:t>09.10.2015</a:t>
            </a:fld>
            <a:endParaRPr lang="ru-RU"/>
          </a:p>
        </p:txBody>
      </p:sp>
      <p:sp>
        <p:nvSpPr>
          <p:cNvPr id="6" name="Нижний колонтитул 5"/>
          <p:cNvSpPr>
            <a:spLocks noGrp="1"/>
          </p:cNvSpPr>
          <p:nvPr>
            <p:ph type="ftr" sz="quarter" idx="11"/>
          </p:nvPr>
        </p:nvSpPr>
        <p:spPr>
          <a:xfrm>
            <a:off x="3124200" y="6356351"/>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p:txBody>
          <a:bodyPr/>
          <a:lstStyle/>
          <a:p>
            <a:fld id="{539EC430-2934-4708-98C4-5DFE807F6B8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5000" r="-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ru-RU" dirty="0" smtClean="0"/>
              <a:t> Образец текста</a:t>
            </a:r>
          </a:p>
          <a:p>
            <a:pPr lvl="1"/>
            <a:r>
              <a:rPr lang="ru-RU" dirty="0" smtClean="0"/>
              <a:t> Второй уровень</a:t>
            </a:r>
          </a:p>
          <a:p>
            <a:pPr lvl="2"/>
            <a:r>
              <a:rPr lang="ru-RU" dirty="0" smtClean="0"/>
              <a:t> Третий уровень</a:t>
            </a:r>
          </a:p>
          <a:p>
            <a:pPr lvl="3"/>
            <a:r>
              <a:rPr lang="ru-RU" dirty="0" smtClean="0"/>
              <a:t>Четвертый уровень</a:t>
            </a:r>
          </a:p>
          <a:p>
            <a:pPr lvl="4"/>
            <a:r>
              <a:rPr lang="ru-RU" dirty="0" smtClean="0"/>
              <a:t>Пятый уровень</a:t>
            </a:r>
            <a:endParaRPr lang="ru-RU" dirty="0"/>
          </a:p>
        </p:txBody>
      </p:sp>
      <p:sp>
        <p:nvSpPr>
          <p:cNvPr id="6" name="Номер слайда 5"/>
          <p:cNvSpPr>
            <a:spLocks noGrp="1"/>
          </p:cNvSpPr>
          <p:nvPr>
            <p:ph type="sldNum" sz="quarter" idx="4"/>
          </p:nvPr>
        </p:nvSpPr>
        <p:spPr>
          <a:xfrm>
            <a:off x="6361856" y="6500368"/>
            <a:ext cx="2746648" cy="313009"/>
          </a:xfrm>
          <a:prstGeom prst="rect">
            <a:avLst/>
          </a:prstGeom>
        </p:spPr>
        <p:txBody>
          <a:bodyPr vert="horz" lIns="91440" tIns="45720" rIns="91440" bIns="45720" rtlCol="0" anchor="ctr"/>
          <a:lstStyle>
            <a:lvl1pPr marL="0" marR="0" indent="0" algn="r" defTabSz="914400" rtl="0" eaLnBrk="1" fontAlgn="auto" latinLnBrk="0" hangingPunct="1">
              <a:lnSpc>
                <a:spcPct val="100000"/>
              </a:lnSpc>
              <a:spcBef>
                <a:spcPts val="0"/>
              </a:spcBef>
              <a:spcAft>
                <a:spcPts val="0"/>
              </a:spcAft>
              <a:buClrTx/>
              <a:buSzTx/>
              <a:buFontTx/>
              <a:buNone/>
              <a:tabLst/>
              <a:defRPr sz="1200">
                <a:solidFill>
                  <a:schemeClr val="tx1">
                    <a:tint val="75000"/>
                  </a:schemeClr>
                </a:solidFill>
              </a:defRPr>
            </a:lvl1pPr>
          </a:lstStyle>
          <a:p>
            <a:r>
              <a:rPr lang="ru-RU" dirty="0" smtClean="0"/>
              <a:t>©Рассохина Г.В. </a:t>
            </a:r>
            <a:r>
              <a:rPr lang="en-US" dirty="0" smtClean="0"/>
              <a:t>http://pedsovet.su/</a:t>
            </a:r>
            <a:r>
              <a:rPr lang="ru-RU" dirty="0" smtClean="0"/>
              <a:t> </a:t>
            </a:r>
          </a:p>
          <a:p>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800" b="1" kern="1200">
          <a:solidFill>
            <a:srgbClr val="0000FF"/>
          </a:solidFill>
          <a:effectLst>
            <a:outerShdw blurRad="38100" dist="38100" dir="2700000" algn="tl">
              <a:srgbClr val="000000">
                <a:alpha val="43137"/>
              </a:srgbClr>
            </a:outerShdw>
          </a:effectLst>
          <a:latin typeface="Times New Roman" pitchFamily="18" charset="0"/>
          <a:ea typeface="+mj-ea"/>
          <a:cs typeface="Times New Roman" pitchFamily="18" charset="0"/>
        </a:defRPr>
      </a:lvl1pPr>
    </p:titleStyle>
    <p:bodyStyle>
      <a:lvl1pPr marL="342900" indent="-342900" algn="l" defTabSz="914400" rtl="0" eaLnBrk="1" latinLnBrk="0" hangingPunct="1">
        <a:spcBef>
          <a:spcPct val="20000"/>
        </a:spcBef>
        <a:buFont typeface="Wingdings" pitchFamily="2" charset="2"/>
        <a:buChar char="Ø"/>
        <a:defRPr sz="3200" kern="1200">
          <a:solidFill>
            <a:srgbClr val="0000FF"/>
          </a:solidFill>
          <a:latin typeface="Times New Roman" pitchFamily="18" charset="0"/>
          <a:ea typeface="+mn-ea"/>
          <a:cs typeface="Times New Roman" pitchFamily="18" charset="0"/>
        </a:defRPr>
      </a:lvl1pPr>
      <a:lvl2pPr marL="742950" indent="-285750" algn="l" defTabSz="914400" rtl="0" eaLnBrk="1" latinLnBrk="0" hangingPunct="1">
        <a:spcBef>
          <a:spcPct val="20000"/>
        </a:spcBef>
        <a:buFont typeface="Wingdings" pitchFamily="2" charset="2"/>
        <a:buChar char="v"/>
        <a:defRPr sz="2800" kern="1200">
          <a:solidFill>
            <a:srgbClr val="0000FF"/>
          </a:solidFill>
          <a:latin typeface="Times New Roman" pitchFamily="18" charset="0"/>
          <a:ea typeface="+mn-ea"/>
          <a:cs typeface="Times New Roman" pitchFamily="18" charset="0"/>
        </a:defRPr>
      </a:lvl2pPr>
      <a:lvl3pPr marL="1143000" indent="-228600" algn="l" defTabSz="914400" rtl="0" eaLnBrk="1" latinLnBrk="0" hangingPunct="1">
        <a:spcBef>
          <a:spcPct val="20000"/>
        </a:spcBef>
        <a:buFont typeface="Wingdings" pitchFamily="2" charset="2"/>
        <a:buChar char="ü"/>
        <a:defRPr sz="2400" kern="1200">
          <a:solidFill>
            <a:srgbClr val="0000FF"/>
          </a:solidFill>
          <a:latin typeface="Times New Roman" pitchFamily="18" charset="0"/>
          <a:ea typeface="+mn-ea"/>
          <a:cs typeface="Times New Roman" pitchFamily="18" charset="0"/>
        </a:defRPr>
      </a:lvl3pPr>
      <a:lvl4pPr marL="1600200" indent="-228600" algn="l" defTabSz="914400" rtl="0" eaLnBrk="1" latinLnBrk="0" hangingPunct="1">
        <a:spcBef>
          <a:spcPct val="20000"/>
        </a:spcBef>
        <a:buFont typeface="Courier New" pitchFamily="49" charset="0"/>
        <a:buChar char="o"/>
        <a:defRPr sz="2000" kern="1200">
          <a:solidFill>
            <a:srgbClr val="0000FF"/>
          </a:solidFill>
          <a:latin typeface="Times New Roman" pitchFamily="18" charset="0"/>
          <a:ea typeface="+mn-ea"/>
          <a:cs typeface="Times New Roman" pitchFamily="18" charset="0"/>
        </a:defRPr>
      </a:lvl4pPr>
      <a:lvl5pPr marL="2057400" indent="-228600" algn="l" defTabSz="914400" rtl="0" eaLnBrk="1" latinLnBrk="0" hangingPunct="1">
        <a:spcBef>
          <a:spcPct val="20000"/>
        </a:spcBef>
        <a:buFont typeface="Arial" pitchFamily="34" charset="0"/>
        <a:buChar char="»"/>
        <a:defRPr sz="2000" kern="1200">
          <a:solidFill>
            <a:srgbClr val="0000FF"/>
          </a:solidFill>
          <a:latin typeface="Times New Roman" pitchFamily="18" charset="0"/>
          <a:ea typeface="+mn-ea"/>
          <a:cs typeface="Times New Roman"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rgbClr val="00B050"/>
                </a:solidFill>
              </a:rPr>
              <a:t>Жизнь без наркотиков</a:t>
            </a:r>
            <a:r>
              <a:rPr lang="ru-RU" dirty="0" smtClean="0"/>
              <a:t/>
            </a:r>
            <a:br>
              <a:rPr lang="ru-RU" dirty="0" smtClean="0"/>
            </a:br>
            <a:r>
              <a:rPr lang="ru-RU" sz="2200" dirty="0" smtClean="0"/>
              <a:t>(СЛОЖНАЯ ТЕМА  И ВАРИАНТЫ ЕЕ ОБСУЖДЕНИЯ С РЕБЕНКОМ)</a:t>
            </a:r>
            <a:endParaRPr lang="ru-RU" sz="2200" dirty="0"/>
          </a:p>
        </p:txBody>
      </p:sp>
      <p:sp>
        <p:nvSpPr>
          <p:cNvPr id="3" name="Текст 2"/>
          <p:cNvSpPr>
            <a:spLocks noGrp="1"/>
          </p:cNvSpPr>
          <p:nvPr>
            <p:ph type="body" idx="1"/>
          </p:nvPr>
        </p:nvSpPr>
        <p:spPr/>
        <p:txBody>
          <a:bodyPr/>
          <a:lstStyle/>
          <a:p>
            <a:r>
              <a:rPr lang="ru-RU" dirty="0" smtClean="0">
                <a:solidFill>
                  <a:srgbClr val="FF0000"/>
                </a:solidFill>
              </a:rPr>
              <a:t>Консультация для родителей</a:t>
            </a:r>
            <a:endParaRPr lang="ru-RU"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solidFill>
                  <a:srgbClr val="FFC000"/>
                </a:solidFill>
              </a:rPr>
              <a:t>Общение с ребенком 9 – 11 лет</a:t>
            </a:r>
            <a:endParaRPr lang="ru-RU" sz="3200" dirty="0">
              <a:solidFill>
                <a:srgbClr val="FFC000"/>
              </a:solidFill>
            </a:endParaRPr>
          </a:p>
        </p:txBody>
      </p:sp>
      <p:sp>
        <p:nvSpPr>
          <p:cNvPr id="3" name="Содержимое 2"/>
          <p:cNvSpPr>
            <a:spLocks noGrp="1"/>
          </p:cNvSpPr>
          <p:nvPr>
            <p:ph idx="1"/>
          </p:nvPr>
        </p:nvSpPr>
        <p:spPr>
          <a:xfrm>
            <a:off x="0" y="984738"/>
            <a:ext cx="8412480" cy="5873261"/>
          </a:xfrm>
        </p:spPr>
        <p:txBody>
          <a:bodyPr>
            <a:normAutofit fontScale="62500" lnSpcReduction="20000"/>
          </a:bodyPr>
          <a:lstStyle/>
          <a:p>
            <a:pPr>
              <a:buNone/>
            </a:pPr>
            <a:r>
              <a:rPr lang="ru-RU" dirty="0" smtClean="0">
                <a:solidFill>
                  <a:schemeClr val="tx1"/>
                </a:solidFill>
              </a:rPr>
              <a:t>          С </a:t>
            </a:r>
            <a:r>
              <a:rPr lang="ru-RU" dirty="0" smtClean="0">
                <a:solidFill>
                  <a:schemeClr val="tx1"/>
                </a:solidFill>
              </a:rPr>
              <a:t>детьми этого возраста можно провести более сложное обсуждение того, почему людей привлекают наркотики. Вы можете воспользоваться их любопытством по поводу серьезных травмирующих событий в жизни людей (типа автомобильной аварии или развода), чтобы обсудить вопрос о том, как наркотики могут стать причиной этих событий. Кроме того, дети этого возраста любят узнавать различные факты, особенно странного рода. Дети этой возрастной группы могут сильно заинтересоваться тем, как наркотики действуют на мозг или организм наркомана. Поясните, что любое вещество, принятое в излишнем количестве может быть опасным.</a:t>
            </a:r>
            <a:br>
              <a:rPr lang="ru-RU" dirty="0" smtClean="0">
                <a:solidFill>
                  <a:schemeClr val="tx1"/>
                </a:solidFill>
              </a:rPr>
            </a:br>
            <a:r>
              <a:rPr lang="ru-RU" dirty="0" smtClean="0">
                <a:solidFill>
                  <a:schemeClr val="tx1"/>
                </a:solidFill>
              </a:rPr>
              <a:t>В это </a:t>
            </a:r>
            <a:r>
              <a:rPr lang="ru-RU" dirty="0" smtClean="0">
                <a:solidFill>
                  <a:schemeClr val="tx1"/>
                </a:solidFill>
              </a:rPr>
              <a:t>время большое </a:t>
            </a:r>
            <a:r>
              <a:rPr lang="ru-RU" dirty="0" smtClean="0">
                <a:solidFill>
                  <a:schemeClr val="tx1"/>
                </a:solidFill>
              </a:rPr>
              <a:t>значение приобретают друзья, а также надлежащее положение в группе и восприятие себя другими как "нормального". Дети покидают свое узкое и лучше защищающее окружение и вступают в более многочисленную и более разобщенную толпу детей. Дети постарше могут познакомить вашего ребенка с алкоголем, табаком и наркотиками. Исследования показывают, что чем раньше дети начинают употреблять эти вещества, тем больше вероятность возникновения серьезных проблем.</a:t>
            </a:r>
          </a:p>
          <a:p>
            <a:pPr algn="ctr">
              <a:buNone/>
            </a:pPr>
            <a:r>
              <a:rPr lang="ru-RU" dirty="0" smtClean="0">
                <a:solidFill>
                  <a:srgbClr val="FF0000"/>
                </a:solidFill>
              </a:rPr>
              <a:t>  Ребенок </a:t>
            </a:r>
            <a:r>
              <a:rPr lang="ru-RU" dirty="0" smtClean="0">
                <a:solidFill>
                  <a:srgbClr val="FF0000"/>
                </a:solidFill>
              </a:rPr>
              <a:t>в этом возрасте должен знать следующее:</a:t>
            </a:r>
          </a:p>
          <a:p>
            <a:r>
              <a:rPr lang="ru-RU" dirty="0" smtClean="0">
                <a:solidFill>
                  <a:schemeClr val="tx1"/>
                </a:solidFill>
              </a:rPr>
              <a:t>- непосредственное воздействие приема алкоголя, табака и наркотиков на организм, включая опасность наступления комы или смертельной передозировки</a:t>
            </a:r>
            <a:r>
              <a:rPr lang="ru-RU" dirty="0" smtClean="0">
                <a:solidFill>
                  <a:schemeClr val="tx1"/>
                </a:solidFill>
              </a:rPr>
              <a:t>;</a:t>
            </a:r>
            <a:endParaRPr lang="ru-RU" dirty="0" smtClean="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solidFill>
                  <a:srgbClr val="FFC000"/>
                </a:solidFill>
              </a:rPr>
              <a:t>Общение с ребенком 9 – 11 лет</a:t>
            </a:r>
            <a:endParaRPr lang="ru-RU" sz="3200" dirty="0">
              <a:solidFill>
                <a:srgbClr val="FFC000"/>
              </a:solidFill>
            </a:endParaRPr>
          </a:p>
        </p:txBody>
      </p:sp>
      <p:sp>
        <p:nvSpPr>
          <p:cNvPr id="3" name="Содержимое 2"/>
          <p:cNvSpPr>
            <a:spLocks noGrp="1"/>
          </p:cNvSpPr>
          <p:nvPr>
            <p:ph idx="1"/>
          </p:nvPr>
        </p:nvSpPr>
        <p:spPr>
          <a:xfrm>
            <a:off x="0" y="984738"/>
            <a:ext cx="7990449" cy="5873261"/>
          </a:xfrm>
        </p:spPr>
        <p:txBody>
          <a:bodyPr>
            <a:normAutofit fontScale="62500" lnSpcReduction="20000"/>
          </a:bodyPr>
          <a:lstStyle/>
          <a:p>
            <a:r>
              <a:rPr lang="ru-RU" dirty="0" smtClean="0">
                <a:solidFill>
                  <a:schemeClr val="tx1"/>
                </a:solidFill>
              </a:rPr>
              <a:t>- </a:t>
            </a:r>
            <a:r>
              <a:rPr lang="ru-RU" dirty="0" smtClean="0">
                <a:solidFill>
                  <a:schemeClr val="tx1"/>
                </a:solidFill>
              </a:rPr>
              <a:t>как и почему возникает привыкание к наркотикам, как они могут приводить к потере контроля над своей жизнью;</a:t>
            </a:r>
          </a:p>
          <a:p>
            <a:r>
              <a:rPr lang="ru-RU" dirty="0" smtClean="0">
                <a:solidFill>
                  <a:schemeClr val="tx1"/>
                </a:solidFill>
              </a:rPr>
              <a:t>- причины того, почему наркотики особенно опасны для растущего организма;</a:t>
            </a:r>
          </a:p>
          <a:p>
            <a:r>
              <a:rPr lang="ru-RU" dirty="0" smtClean="0">
                <a:solidFill>
                  <a:schemeClr val="tx1"/>
                </a:solidFill>
              </a:rPr>
              <a:t>- проблемы, которые алкоголь и другие наркотики создают не только для того, кто их принимает, но и для его семьи и мира в целом.</a:t>
            </a:r>
          </a:p>
          <a:p>
            <a:r>
              <a:rPr lang="ru-RU" dirty="0" smtClean="0">
                <a:solidFill>
                  <a:schemeClr val="tx1"/>
                </a:solidFill>
              </a:rPr>
              <a:t>Отрепетируйте возможные сценарии, при которых друзья предлагают наркотики. Пусть ваши дети поучатся произносить с чувством: "Это очень вредно!" Разрешите им сослаться на вас: "Моя мама убьет меня, если я выпью пива!". "Не хочу расстраивать родителей" </a:t>
            </a:r>
            <a:r>
              <a:rPr lang="ru-RU" dirty="0" smtClean="0">
                <a:solidFill>
                  <a:schemeClr val="tx1"/>
                </a:solidFill>
              </a:rPr>
              <a:t>.</a:t>
            </a:r>
            <a:r>
              <a:rPr lang="ru-RU" dirty="0" smtClean="0">
                <a:solidFill>
                  <a:schemeClr val="tx1"/>
                </a:solidFill>
              </a:rPr>
              <a:t/>
            </a:r>
            <a:br>
              <a:rPr lang="ru-RU" dirty="0" smtClean="0">
                <a:solidFill>
                  <a:schemeClr val="tx1"/>
                </a:solidFill>
              </a:rPr>
            </a:br>
            <a:r>
              <a:rPr lang="ru-RU" dirty="0" smtClean="0">
                <a:solidFill>
                  <a:schemeClr val="tx1"/>
                </a:solidFill>
              </a:rPr>
              <a:t>Обсудите, как реклама, тексты популярных песен и телепередачи бомбардируют их идеями о том, что употребление алкоголя, табака и других наркотиков выглядит шикарно. Убедитесь, что дети способны отделять мифы от реалий и похвалите их за умение мыслить самостоятельно.</a:t>
            </a:r>
            <a:br>
              <a:rPr lang="ru-RU" dirty="0" smtClean="0">
                <a:solidFill>
                  <a:schemeClr val="tx1"/>
                </a:solidFill>
              </a:rPr>
            </a:br>
            <a:r>
              <a:rPr lang="ru-RU" dirty="0" smtClean="0">
                <a:solidFill>
                  <a:schemeClr val="tx1"/>
                </a:solidFill>
              </a:rPr>
              <a:t>Ребенок, все друзья которого употребляют наркотики, скорее всего также начнет их употреблять. Познакомьтесь с друзьями ваших детей, узнайте, где они проводят время и чем им нравится заниматься. Подружитесь с родителями друзей ваших детей.</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15926" y="1012874"/>
            <a:ext cx="7540283" cy="1815882"/>
          </a:xfrm>
          <a:prstGeom prst="rect">
            <a:avLst/>
          </a:prstGeom>
          <a:noFill/>
        </p:spPr>
        <p:txBody>
          <a:bodyPr wrap="square" rtlCol="0">
            <a:spAutoFit/>
          </a:bodyPr>
          <a:lstStyle/>
          <a:p>
            <a:pPr algn="ctr"/>
            <a:r>
              <a:rPr lang="ru-RU" sz="2800" b="1" dirty="0" smtClean="0">
                <a:solidFill>
                  <a:srgbClr val="0000FF"/>
                </a:solidFill>
                <a:latin typeface="+mj-lt"/>
                <a:cs typeface="Times New Roman" pitchFamily="18" charset="0"/>
              </a:rPr>
              <a:t>БУДЬТЕ ВНИМАТЕЛЬНЫ К ВАШИМ ДЕТЯМ,</a:t>
            </a:r>
          </a:p>
          <a:p>
            <a:pPr algn="ctr"/>
            <a:r>
              <a:rPr lang="ru-RU" sz="2800" b="1" dirty="0" smtClean="0">
                <a:solidFill>
                  <a:srgbClr val="0000FF"/>
                </a:solidFill>
                <a:latin typeface="+mj-lt"/>
                <a:cs typeface="Times New Roman" pitchFamily="18" charset="0"/>
              </a:rPr>
              <a:t>ИНТЕРЕСУЙТЕСЬ ИХ ЖИЗНЬЮ КАЖДЫЙ ДЕНЬ И ПОМНИТЕ:</a:t>
            </a:r>
          </a:p>
          <a:p>
            <a:endParaRPr lang="ru-RU" sz="2800" dirty="0">
              <a:latin typeface="+mj-lt"/>
              <a:cs typeface="Times New Roman" pitchFamily="18" charset="0"/>
            </a:endParaRPr>
          </a:p>
        </p:txBody>
      </p:sp>
      <p:sp>
        <p:nvSpPr>
          <p:cNvPr id="4" name="TextBox 3"/>
          <p:cNvSpPr txBox="1"/>
          <p:nvPr/>
        </p:nvSpPr>
        <p:spPr>
          <a:xfrm>
            <a:off x="1181686" y="2419643"/>
            <a:ext cx="7399606" cy="1384995"/>
          </a:xfrm>
          <a:prstGeom prst="rect">
            <a:avLst/>
          </a:prstGeom>
          <a:noFill/>
        </p:spPr>
        <p:txBody>
          <a:bodyPr wrap="square" rtlCol="0">
            <a:spAutoFit/>
          </a:bodyPr>
          <a:lstStyle/>
          <a:p>
            <a:r>
              <a:rPr lang="ru-RU" sz="2800" b="1" dirty="0" smtClean="0">
                <a:solidFill>
                  <a:srgbClr val="FF0000"/>
                </a:solidFill>
              </a:rPr>
              <a:t>Ребенок больше всего нуждается в вашей любви как раз тогда, когда он меньше всего ее заслуживает. /</a:t>
            </a:r>
            <a:r>
              <a:rPr lang="ru-RU" sz="2800" b="1" dirty="0" err="1" smtClean="0">
                <a:solidFill>
                  <a:srgbClr val="FF0000"/>
                </a:solidFill>
              </a:rPr>
              <a:t>Э.Бомбек</a:t>
            </a:r>
            <a:r>
              <a:rPr lang="ru-RU" sz="2800" b="1" dirty="0" smtClean="0">
                <a:solidFill>
                  <a:srgbClr val="FF0000"/>
                </a:solidFill>
              </a:rPr>
              <a:t>/</a:t>
            </a:r>
            <a:endParaRPr lang="ru-RU" sz="2800"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07964" y="351260"/>
            <a:ext cx="8454683" cy="6001643"/>
          </a:xfrm>
          <a:prstGeom prst="rect">
            <a:avLst/>
          </a:prstGeom>
        </p:spPr>
        <p:txBody>
          <a:bodyPr wrap="square">
            <a:spAutoFit/>
          </a:bodyPr>
          <a:lstStyle/>
          <a:p>
            <a:r>
              <a:rPr lang="ru-RU" sz="2400" b="1" dirty="0" smtClean="0">
                <a:solidFill>
                  <a:srgbClr val="FF0000"/>
                </a:solidFill>
              </a:rPr>
              <a:t>Уберечь </a:t>
            </a:r>
            <a:r>
              <a:rPr lang="ru-RU" sz="2400" b="1" dirty="0" smtClean="0">
                <a:solidFill>
                  <a:srgbClr val="FF0000"/>
                </a:solidFill>
              </a:rPr>
              <a:t>ребенка от наркотиков</a:t>
            </a:r>
            <a:r>
              <a:rPr lang="ru-RU" b="1" dirty="0" smtClean="0">
                <a:solidFill>
                  <a:srgbClr val="FF0000"/>
                </a:solidFill>
              </a:rPr>
              <a:t>.</a:t>
            </a:r>
            <a:r>
              <a:rPr lang="ru-RU" dirty="0" smtClean="0"/>
              <a:t> Это, несомненно, очень важная проблема, с которой, так или иначе, сталкивается любая семья. С учетом влияния сверстников, телевидения, кино, рекламы и музыки, родителям иногда кажется, что у них почти нет шансов повлиять на выбор ребенка. На самом деле это не так. Ценности, которые вы прививаете детям в процессе взросления, станут основным сдерживающим фактором в вопросе употребления наркотиков и алкоголя в будущем.</a:t>
            </a:r>
          </a:p>
          <a:p>
            <a:r>
              <a:rPr lang="ru-RU" dirty="0" smtClean="0"/>
              <a:t>Для начала родителям следует обратить внимание на собственное поведение. Если вы употребляете алкоголь без меры или время от времени балуетесь наркотиками, то подаете отрицательный пример детям. Вам будет сложно убедить их не пить, не курить и не употреблять наркотики, если вы сами делаете то, от чего призываете отказаться. Подумайте, не влияет ли ваше поведение негативно на других членов вашей семьи? Алкоголь в умеренных количествах и отказ от нелегального употребления наркотиков — это шаг в правильном направлении.</a:t>
            </a:r>
          </a:p>
          <a:p>
            <a:r>
              <a:rPr lang="ru-RU" dirty="0" smtClean="0"/>
              <a:t>Если вы сами не употребляете алкоголь и наркотики, может показаться, что ваши дети абсолютно не подвержены этому риску. Но, к сожалению, одного хорошего примера недостаточно. Даже если в вашем доме вовсе не говорят о наркотиках и алкоголе, это не означает, что убеждения, естественные для вас, будут в точности восприняты вашими детьми. Гораздо важнее открыто обсуждать риск возникновения наркотической или алкогольной зависимости, создавать в этом отношении прочные моральные установки для детей.</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679" y="294571"/>
            <a:ext cx="8229600" cy="1143000"/>
          </a:xfrm>
        </p:spPr>
        <p:txBody>
          <a:bodyPr>
            <a:normAutofit/>
          </a:bodyPr>
          <a:lstStyle/>
          <a:p>
            <a:r>
              <a:rPr lang="ru-RU" sz="3200" dirty="0" smtClean="0">
                <a:solidFill>
                  <a:srgbClr val="FFC000"/>
                </a:solidFill>
              </a:rPr>
              <a:t>Как сохранить возможность свободного общения в семье</a:t>
            </a:r>
            <a:endParaRPr lang="ru-RU" sz="3200" dirty="0">
              <a:solidFill>
                <a:srgbClr val="FFC000"/>
              </a:solidFill>
            </a:endParaRPr>
          </a:p>
        </p:txBody>
      </p:sp>
      <p:sp>
        <p:nvSpPr>
          <p:cNvPr id="3" name="Содержимое 2"/>
          <p:cNvSpPr>
            <a:spLocks noGrp="1"/>
          </p:cNvSpPr>
          <p:nvPr>
            <p:ph idx="1"/>
          </p:nvPr>
        </p:nvSpPr>
        <p:spPr>
          <a:xfrm>
            <a:off x="520700" y="1378635"/>
            <a:ext cx="6991448" cy="5479365"/>
          </a:xfrm>
        </p:spPr>
        <p:txBody>
          <a:bodyPr>
            <a:normAutofit fontScale="62500" lnSpcReduction="20000"/>
          </a:bodyPr>
          <a:lstStyle/>
          <a:p>
            <a:r>
              <a:rPr lang="ru-RU" dirty="0" smtClean="0">
                <a:solidFill>
                  <a:srgbClr val="002060"/>
                </a:solidFill>
              </a:rPr>
              <a:t>Помните</a:t>
            </a:r>
            <a:r>
              <a:rPr lang="ru-RU" dirty="0" smtClean="0">
                <a:solidFill>
                  <a:srgbClr val="002060"/>
                </a:solidFill>
              </a:rPr>
              <a:t>, что по мере того, как ваши дети взрослеют, информация о наркотиках, которую вы им даете, будет качественно меняться. Важно, чтобы сведения соответствовали их возрасту. Не стоит шокировать подробностями совсем маленьких детей.</a:t>
            </a:r>
          </a:p>
          <a:p>
            <a:r>
              <a:rPr lang="ru-RU" dirty="0" smtClean="0">
                <a:solidFill>
                  <a:srgbClr val="002060"/>
                </a:solidFill>
              </a:rPr>
              <a:t>Начиная с дошкольного возраста, родителям следует говорить с малышами об уважении к собственному </a:t>
            </a:r>
            <a:r>
              <a:rPr lang="ru-RU" dirty="0" smtClean="0">
                <a:solidFill>
                  <a:srgbClr val="002060"/>
                </a:solidFill>
              </a:rPr>
              <a:t>телу. Убедите </a:t>
            </a:r>
            <a:r>
              <a:rPr lang="ru-RU" dirty="0" smtClean="0">
                <a:solidFill>
                  <a:srgbClr val="002060"/>
                </a:solidFill>
              </a:rPr>
              <a:t>детей, что отравляющие вещества, моющие средства и баночки с незнакомыми лекарствами могут причинить огромный вред. Такие беседы подготавливают почву для последующих разговоров об алкоголе и наркотиках.</a:t>
            </a:r>
          </a:p>
          <a:p>
            <a:r>
              <a:rPr lang="ru-RU" dirty="0" smtClean="0">
                <a:solidFill>
                  <a:srgbClr val="002060"/>
                </a:solidFill>
              </a:rPr>
              <a:t>Когда ребенок уже учится в начальной школе, сверстники начинают оказывать на него большое влияние. Именно здесь важно обратить внимание ребенка на разницу между полезными лекарствами, которые выписывает врач, и вредными веществами, которые предлагают ребята с улицы. В этом возрасте дети очень доверчивы, поэтому стоит поговорить с ребенком о том, как отстоять свое мнение и отказаться, если кто-то будет противозаконно предлагать ему наркотики.</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solidFill>
                  <a:srgbClr val="FFC000"/>
                </a:solidFill>
              </a:rPr>
              <a:t>Как говорить с детьми о наркотиках</a:t>
            </a:r>
            <a:endParaRPr lang="ru-RU" sz="3200" dirty="0">
              <a:solidFill>
                <a:srgbClr val="FFC000"/>
              </a:solidFill>
            </a:endParaRPr>
          </a:p>
        </p:txBody>
      </p:sp>
      <p:sp>
        <p:nvSpPr>
          <p:cNvPr id="3" name="Содержимое 2"/>
          <p:cNvSpPr>
            <a:spLocks noGrp="1"/>
          </p:cNvSpPr>
          <p:nvPr>
            <p:ph idx="1"/>
          </p:nvPr>
        </p:nvSpPr>
        <p:spPr>
          <a:xfrm>
            <a:off x="520700" y="844062"/>
            <a:ext cx="7258734" cy="6013937"/>
          </a:xfrm>
        </p:spPr>
        <p:txBody>
          <a:bodyPr>
            <a:normAutofit fontScale="70000" lnSpcReduction="20000"/>
          </a:bodyPr>
          <a:lstStyle/>
          <a:p>
            <a:r>
              <a:rPr lang="ru-RU" dirty="0" smtClean="0">
                <a:solidFill>
                  <a:schemeClr val="tx1"/>
                </a:solidFill>
              </a:rPr>
              <a:t>Говорить </a:t>
            </a:r>
            <a:r>
              <a:rPr lang="ru-RU" dirty="0" smtClean="0">
                <a:solidFill>
                  <a:schemeClr val="tx1"/>
                </a:solidFill>
              </a:rPr>
              <a:t>с детьми о наркотиках необходимо так же, как мы говорим о любом явлении, существующем в жизни. Не нужно специально выделять тему наркотиков. Если в семье вообще принято говорить с ребенком на различные жизненные темы, то разговор о наркотиках логично впишется в общий контекст бесед и не станет чем-то из ряда вон выходящим, способным привлечь излишнее внимание ребенка, как того опасаются некоторые родители.</a:t>
            </a:r>
          </a:p>
          <a:p>
            <a:pPr algn="ctr">
              <a:buNone/>
            </a:pPr>
            <a:r>
              <a:rPr lang="ru-RU" b="1" dirty="0" smtClean="0">
                <a:solidFill>
                  <a:srgbClr val="FF0000"/>
                </a:solidFill>
              </a:rPr>
              <a:t>Вот некоторые рекомендации</a:t>
            </a:r>
            <a:r>
              <a:rPr lang="ru-RU" dirty="0" smtClean="0">
                <a:solidFill>
                  <a:srgbClr val="FF0000"/>
                </a:solidFill>
              </a:rPr>
              <a:t> того, каким образом лучше строить разговор с ребенком о наркотиках:</a:t>
            </a:r>
          </a:p>
          <a:p>
            <a:r>
              <a:rPr lang="ru-RU" dirty="0" smtClean="0">
                <a:solidFill>
                  <a:schemeClr val="tx1"/>
                </a:solidFill>
              </a:rPr>
              <a:t>Прежде всего, родителям самим необходимо изучить информацию о наркотиках. Это позволит в подходящий момент дать ребенку необходимую информацию и ответить на возникающие у него вопросы.</a:t>
            </a:r>
          </a:p>
          <a:p>
            <a:r>
              <a:rPr lang="ru-RU" dirty="0" smtClean="0">
                <a:solidFill>
                  <a:schemeClr val="tx1"/>
                </a:solidFill>
              </a:rPr>
              <a:t>Разговор можно начать с вопроса: «Что ты слышал о наркотиках</a:t>
            </a:r>
            <a:r>
              <a:rPr lang="ru-RU" dirty="0" smtClean="0">
                <a:solidFill>
                  <a:schemeClr val="tx1"/>
                </a:solidFill>
              </a:rPr>
              <a:t>?».</a:t>
            </a:r>
            <a:endParaRPr lang="ru-RU" dirty="0" smtClean="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solidFill>
                  <a:srgbClr val="FFC000"/>
                </a:solidFill>
              </a:rPr>
              <a:t>Как говорить с детьми о наркотиках</a:t>
            </a:r>
            <a:endParaRPr lang="ru-RU" sz="3200" dirty="0">
              <a:solidFill>
                <a:srgbClr val="FFC000"/>
              </a:solidFill>
            </a:endParaRPr>
          </a:p>
        </p:txBody>
      </p:sp>
      <p:sp>
        <p:nvSpPr>
          <p:cNvPr id="3" name="Содержимое 2"/>
          <p:cNvSpPr>
            <a:spLocks noGrp="1"/>
          </p:cNvSpPr>
          <p:nvPr>
            <p:ph idx="1"/>
          </p:nvPr>
        </p:nvSpPr>
        <p:spPr>
          <a:xfrm>
            <a:off x="182880" y="844062"/>
            <a:ext cx="7737231" cy="6013937"/>
          </a:xfrm>
        </p:spPr>
        <p:txBody>
          <a:bodyPr>
            <a:normAutofit fontScale="70000" lnSpcReduction="20000"/>
          </a:bodyPr>
          <a:lstStyle/>
          <a:p>
            <a:r>
              <a:rPr lang="ru-RU" dirty="0" smtClean="0">
                <a:solidFill>
                  <a:schemeClr val="tx1"/>
                </a:solidFill>
              </a:rPr>
              <a:t>Очень </a:t>
            </a:r>
            <a:r>
              <a:rPr lang="ru-RU" dirty="0" smtClean="0">
                <a:solidFill>
                  <a:schemeClr val="tx1"/>
                </a:solidFill>
              </a:rPr>
              <a:t>важно выслушать ребенка внимательно, не перебивая, независимо от того, что будет говорить ребенок. Важно быть внимательным, терпеливым и вежливым.</a:t>
            </a:r>
          </a:p>
          <a:p>
            <a:r>
              <a:rPr lang="ru-RU" dirty="0" smtClean="0">
                <a:solidFill>
                  <a:schemeClr val="tx1"/>
                </a:solidFill>
              </a:rPr>
              <a:t>После того, как ребенок закончит свой рассказ о том, что он слышал о наркотиках, наилучшая реакция – поблагодарить его за общение («Спасибо», «Я понимаю»).  Ваша спокойная, внимательная реакция даст ребенку уверенность, что он свободно может говорить с Вами на эту тему, и что Вы заинтересованы в его мнении. Это общение подобно общению с Вашим лучшим другом, но оно происходит с Вашим ребенком.</a:t>
            </a:r>
          </a:p>
          <a:p>
            <a:r>
              <a:rPr lang="ru-RU" dirty="0" smtClean="0">
                <a:solidFill>
                  <a:schemeClr val="tx1"/>
                </a:solidFill>
              </a:rPr>
              <a:t>После того, как Вам рассказали о наркотиках, самое время дать ребенку правильную информацию о наркотиках. Помните, что здесь Вам необходимо дать ребенку верную информацию таким образом, чтобы он сам вслух принял собственное верное решение.</a:t>
            </a:r>
          </a:p>
          <a:p>
            <a:r>
              <a:rPr lang="ru-RU" dirty="0" smtClean="0">
                <a:solidFill>
                  <a:schemeClr val="tx1"/>
                </a:solidFill>
              </a:rPr>
              <a:t>Когда Вы даете любую информацию ребенку, убедитесь, что он полностью понимает эту информацию. Полезно иногда спросить, все ли он понимает. Можно предложить привести пример того, что он только что услышал</a:t>
            </a:r>
            <a:r>
              <a:rPr lang="ru-RU" dirty="0" smtClean="0">
                <a:solidFill>
                  <a:schemeClr val="tx1"/>
                </a:solidFill>
              </a:rPr>
              <a:t>.</a:t>
            </a:r>
            <a:endParaRPr lang="ru-RU" dirty="0" smtClean="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solidFill>
                  <a:srgbClr val="FFC000"/>
                </a:solidFill>
              </a:rPr>
              <a:t>Как говорить с детьми о наркотиках</a:t>
            </a:r>
            <a:endParaRPr lang="ru-RU" sz="3200" dirty="0">
              <a:solidFill>
                <a:srgbClr val="FFC000"/>
              </a:solidFill>
            </a:endParaRPr>
          </a:p>
        </p:txBody>
      </p:sp>
      <p:sp>
        <p:nvSpPr>
          <p:cNvPr id="3" name="Содержимое 2"/>
          <p:cNvSpPr>
            <a:spLocks noGrp="1"/>
          </p:cNvSpPr>
          <p:nvPr>
            <p:ph idx="1"/>
          </p:nvPr>
        </p:nvSpPr>
        <p:spPr>
          <a:xfrm>
            <a:off x="0" y="844062"/>
            <a:ext cx="7582486" cy="6013937"/>
          </a:xfrm>
        </p:spPr>
        <p:txBody>
          <a:bodyPr>
            <a:normAutofit fontScale="62500" lnSpcReduction="20000"/>
          </a:bodyPr>
          <a:lstStyle/>
          <a:p>
            <a:r>
              <a:rPr lang="ru-RU" dirty="0" smtClean="0">
                <a:solidFill>
                  <a:schemeClr val="tx1"/>
                </a:solidFill>
              </a:rPr>
              <a:t>Если </a:t>
            </a:r>
            <a:r>
              <a:rPr lang="ru-RU" dirty="0" smtClean="0">
                <a:solidFill>
                  <a:schemeClr val="tx1"/>
                </a:solidFill>
              </a:rPr>
              <a:t>Ваш ребенок задает вопрос, ответ на который Вам неизвестен, очень важно не начать выдумывать ответ. Будьте честны со своим ребенком.  Если возник вопрос, ответ на который Вы не знаете, честно скажите ему об этом. В этом случае есть замечательная возможность вовлечь ребенка в то, чтобы он вместе с Вами нашел ответ на этот вопрос.</a:t>
            </a:r>
          </a:p>
          <a:p>
            <a:r>
              <a:rPr lang="ru-RU" dirty="0" smtClean="0">
                <a:solidFill>
                  <a:schemeClr val="tx1"/>
                </a:solidFill>
              </a:rPr>
              <a:t>Держите под рукой лист бумаги и ручку и позвольте ребенку записать любые возникшие в ходе беседы вопросы.</a:t>
            </a:r>
          </a:p>
          <a:p>
            <a:r>
              <a:rPr lang="ru-RU" dirty="0" smtClean="0">
                <a:solidFill>
                  <a:schemeClr val="tx1"/>
                </a:solidFill>
              </a:rPr>
              <a:t>Говорите с ребенком не про него, а с ним.</a:t>
            </a:r>
          </a:p>
          <a:p>
            <a:r>
              <a:rPr lang="ru-RU" dirty="0" smtClean="0">
                <a:solidFill>
                  <a:schemeClr val="tx1"/>
                </a:solidFill>
              </a:rPr>
              <a:t>Мы рекомендуем вам быть очень терпеливыми, разговаривая с ребенком о наркотиках, и просто следить за тем, чтобы он получал правдивые ответы на свои вопросы.</a:t>
            </a:r>
          </a:p>
          <a:p>
            <a:r>
              <a:rPr lang="ru-RU" dirty="0" smtClean="0">
                <a:solidFill>
                  <a:schemeClr val="tx1"/>
                </a:solidFill>
              </a:rPr>
              <a:t>Когда вы свободно </a:t>
            </a:r>
            <a:r>
              <a:rPr lang="ru-RU" dirty="0" smtClean="0">
                <a:solidFill>
                  <a:schemeClr val="tx1"/>
                </a:solidFill>
              </a:rPr>
              <a:t>говорите с </a:t>
            </a:r>
            <a:r>
              <a:rPr lang="ru-RU" dirty="0" smtClean="0">
                <a:solidFill>
                  <a:schemeClr val="tx1"/>
                </a:solidFill>
              </a:rPr>
              <a:t>ребенком на тему наркотиков, вы даете ему уверенность, что он всегда может обратиться за ответом именно к вам, а не к кому-то на улице.</a:t>
            </a:r>
          </a:p>
          <a:p>
            <a:r>
              <a:rPr lang="ru-RU" dirty="0" smtClean="0">
                <a:solidFill>
                  <a:schemeClr val="tx1"/>
                </a:solidFill>
              </a:rPr>
              <a:t>При </a:t>
            </a:r>
            <a:r>
              <a:rPr lang="ru-RU" dirty="0" smtClean="0">
                <a:solidFill>
                  <a:schemeClr val="tx1"/>
                </a:solidFill>
              </a:rPr>
              <a:t>разговоре с ребенком о наркотиках, безусловно, необходимо учитывать возраст. Форма разговора должна быть доступна ему, в разговоре не должны содержаться слишком сложные и непонятные слова, а если что-то новое проговаривается, то необходимо пояснять значение нового слова.</a:t>
            </a:r>
          </a:p>
          <a:p>
            <a:endParaRPr lang="ru-RU"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679" y="253218"/>
            <a:ext cx="8229600" cy="773723"/>
          </a:xfrm>
        </p:spPr>
        <p:txBody>
          <a:bodyPr>
            <a:normAutofit/>
          </a:bodyPr>
          <a:lstStyle/>
          <a:p>
            <a:r>
              <a:rPr lang="ru-RU" sz="3200" dirty="0" smtClean="0">
                <a:solidFill>
                  <a:srgbClr val="FFC000"/>
                </a:solidFill>
              </a:rPr>
              <a:t>Общение с детьми 4 – 5 лет</a:t>
            </a:r>
            <a:endParaRPr lang="ru-RU" sz="3200" dirty="0">
              <a:solidFill>
                <a:srgbClr val="FFC000"/>
              </a:solidFill>
            </a:endParaRPr>
          </a:p>
        </p:txBody>
      </p:sp>
      <p:sp>
        <p:nvSpPr>
          <p:cNvPr id="3" name="Содержимое 2"/>
          <p:cNvSpPr>
            <a:spLocks noGrp="1"/>
          </p:cNvSpPr>
          <p:nvPr>
            <p:ph idx="1"/>
          </p:nvPr>
        </p:nvSpPr>
        <p:spPr>
          <a:xfrm>
            <a:off x="168812" y="1041009"/>
            <a:ext cx="7821637" cy="5584874"/>
          </a:xfrm>
        </p:spPr>
        <p:txBody>
          <a:bodyPr>
            <a:normAutofit fontScale="62500" lnSpcReduction="20000"/>
          </a:bodyPr>
          <a:lstStyle/>
          <a:p>
            <a:pPr>
              <a:buNone/>
            </a:pPr>
            <a:r>
              <a:rPr lang="ru-RU" dirty="0" smtClean="0">
                <a:solidFill>
                  <a:schemeClr val="tx1"/>
                </a:solidFill>
              </a:rPr>
              <a:t>       Взгляды </a:t>
            </a:r>
            <a:r>
              <a:rPr lang="ru-RU" dirty="0" smtClean="0">
                <a:solidFill>
                  <a:schemeClr val="tx1"/>
                </a:solidFill>
              </a:rPr>
              <a:t>и привычки, которые формируются в этом возрасте у детей, оказывают важное влияние на решения, которые они будут принимать, став старше. В этом возрасте они стремятся узнавать и запоминать правила и хотят услышать ваше мнение о том, что такое хорошо и что такое плохо. Хотя они уже достаточно большие для того, чтобы понимать, что курение - это плохо, они еще не готовы к восприятию сложной информации об алкоголе, табаке и других наркотиках</a:t>
            </a:r>
            <a:r>
              <a:rPr lang="ru-RU" dirty="0" smtClean="0">
                <a:solidFill>
                  <a:schemeClr val="tx1"/>
                </a:solidFill>
              </a:rPr>
              <a:t>.</a:t>
            </a:r>
          </a:p>
          <a:p>
            <a:pPr>
              <a:buNone/>
            </a:pPr>
            <a:r>
              <a:rPr lang="ru-RU" dirty="0" smtClean="0">
                <a:solidFill>
                  <a:schemeClr val="tx1"/>
                </a:solidFill>
              </a:rPr>
              <a:t>      - Расскажите, почему детям нужна здоровая пища. Попросите ребенка назвать несколько любимых продуктов и разъясните, как эта пища способствует поддержанию здоровья и силы.</a:t>
            </a:r>
            <a:br>
              <a:rPr lang="ru-RU" dirty="0" smtClean="0">
                <a:solidFill>
                  <a:schemeClr val="tx1"/>
                </a:solidFill>
              </a:rPr>
            </a:br>
            <a:r>
              <a:rPr lang="ru-RU" dirty="0" smtClean="0">
                <a:solidFill>
                  <a:schemeClr val="tx1"/>
                </a:solidFill>
              </a:rPr>
              <a:t>- Выделите время, когда вы можете все свое внимание уделять вашему ребенку. Сядьте на пол и поиграйте с ребенком, узнайте о том, что ему нравится и не нравится, дайте ему понять, что вы любите его. Тем самым вы создадите прочные отношения доверия и привязанности, которые позволят облегчить решение не употреблять наркотики в грядущие годы.</a:t>
            </a:r>
            <a:br>
              <a:rPr lang="ru-RU" dirty="0" smtClean="0">
                <a:solidFill>
                  <a:schemeClr val="tx1"/>
                </a:solidFill>
              </a:rPr>
            </a:br>
            <a:r>
              <a:rPr lang="ru-RU" dirty="0" smtClean="0">
                <a:solidFill>
                  <a:schemeClr val="tx1"/>
                </a:solidFill>
              </a:rPr>
              <a:t>- Установите такие принципы, как необходимость играть честно, делиться игрушками и говорить правду, чтобы дети знали, какого рода поведения вы от них ожидаете.</a:t>
            </a:r>
            <a:br>
              <a:rPr lang="ru-RU" dirty="0" smtClean="0">
                <a:solidFill>
                  <a:schemeClr val="tx1"/>
                </a:solidFill>
              </a:rPr>
            </a:br>
            <a:endParaRPr lang="ru-RU"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solidFill>
                  <a:srgbClr val="FFC000"/>
                </a:solidFill>
              </a:rPr>
              <a:t>Общение с детьми 4 – 5 лет</a:t>
            </a:r>
            <a:endParaRPr lang="ru-RU" sz="3200" dirty="0"/>
          </a:p>
        </p:txBody>
      </p:sp>
      <p:sp>
        <p:nvSpPr>
          <p:cNvPr id="3" name="Содержимое 2"/>
          <p:cNvSpPr>
            <a:spLocks noGrp="1"/>
          </p:cNvSpPr>
          <p:nvPr>
            <p:ph idx="1"/>
          </p:nvPr>
        </p:nvSpPr>
        <p:spPr>
          <a:xfrm>
            <a:off x="239151" y="1111347"/>
            <a:ext cx="7723163" cy="5331655"/>
          </a:xfrm>
        </p:spPr>
        <p:txBody>
          <a:bodyPr>
            <a:normAutofit fontScale="62500" lnSpcReduction="20000"/>
          </a:bodyPr>
          <a:lstStyle/>
          <a:p>
            <a:pPr>
              <a:buNone/>
            </a:pPr>
            <a:r>
              <a:rPr lang="ru-RU" dirty="0" smtClean="0"/>
              <a:t>    </a:t>
            </a:r>
            <a:r>
              <a:rPr lang="ru-RU" dirty="0" smtClean="0">
                <a:solidFill>
                  <a:schemeClr val="tx1"/>
                </a:solidFill>
              </a:rPr>
              <a:t>- </a:t>
            </a:r>
            <a:r>
              <a:rPr lang="ru-RU" dirty="0" smtClean="0">
                <a:solidFill>
                  <a:schemeClr val="tx1"/>
                </a:solidFill>
              </a:rPr>
              <a:t>Поощряйте вашего ребенка следовать указаниям и задавать вопросы, если он не понимает указания.</a:t>
            </a:r>
            <a:br>
              <a:rPr lang="ru-RU" dirty="0" smtClean="0">
                <a:solidFill>
                  <a:schemeClr val="tx1"/>
                </a:solidFill>
              </a:rPr>
            </a:br>
            <a:r>
              <a:rPr lang="ru-RU" dirty="0" smtClean="0">
                <a:solidFill>
                  <a:schemeClr val="tx1"/>
                </a:solidFill>
              </a:rPr>
              <a:t>- Если у вашего ребенка что-то не получается в процессе игры, воспользуйтесь этим для развития навыков преодоления проблем. К примеру, если башня из кубиков все время падает, поработайте вместе, чтобы найти возможные решения. Превращение негативной ситуации в успешную укрепляет уверенность ребенка в собственных силах.</a:t>
            </a:r>
            <a:br>
              <a:rPr lang="ru-RU" dirty="0" smtClean="0">
                <a:solidFill>
                  <a:schemeClr val="tx1"/>
                </a:solidFill>
              </a:rPr>
            </a:br>
            <a:r>
              <a:rPr lang="ru-RU" dirty="0" smtClean="0">
                <a:solidFill>
                  <a:schemeClr val="tx1"/>
                </a:solidFill>
              </a:rPr>
              <a:t>- По возможности разрешайте вашему ребенку выбирать, что одевать. Даже если одежда не совсем выдержана в цветовой гамме, вы развиваете способности ребенка к принятию решений.</a:t>
            </a:r>
            <a:br>
              <a:rPr lang="ru-RU" dirty="0" smtClean="0">
                <a:solidFill>
                  <a:schemeClr val="tx1"/>
                </a:solidFill>
              </a:rPr>
            </a:br>
            <a:r>
              <a:rPr lang="ru-RU" dirty="0" smtClean="0">
                <a:solidFill>
                  <a:schemeClr val="tx1"/>
                </a:solidFill>
              </a:rPr>
              <a:t>- Укажите на ядовитые и вредные вещества, которые обычно находятся дома и прочитайте вслух предупреждающие этикетки на продуктах. Поясните детям, что не на всех "плохих" лекарствах имеются предупреждения об опасности попадания их внутрь организма человека, а потому можно есть или нюхать только пищу или прописанное лекарство, которые им дают родители. Разъясните, что лекарства могут помочь тому, для кого они предназначены, и повредить любому другому, особенно детям.</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solidFill>
                  <a:srgbClr val="FFC000"/>
                </a:solidFill>
              </a:rPr>
              <a:t>Общение с ребенком 5 – 8 лет</a:t>
            </a:r>
            <a:endParaRPr lang="ru-RU" sz="3200" dirty="0">
              <a:solidFill>
                <a:srgbClr val="FFC000"/>
              </a:solidFill>
            </a:endParaRPr>
          </a:p>
        </p:txBody>
      </p:sp>
      <p:sp>
        <p:nvSpPr>
          <p:cNvPr id="3" name="Содержимое 2"/>
          <p:cNvSpPr>
            <a:spLocks noGrp="1"/>
          </p:cNvSpPr>
          <p:nvPr>
            <p:ph idx="1"/>
          </p:nvPr>
        </p:nvSpPr>
        <p:spPr>
          <a:xfrm>
            <a:off x="211015" y="970671"/>
            <a:ext cx="7751299" cy="5887329"/>
          </a:xfrm>
        </p:spPr>
        <p:txBody>
          <a:bodyPr>
            <a:normAutofit fontScale="62500" lnSpcReduction="20000"/>
          </a:bodyPr>
          <a:lstStyle/>
          <a:p>
            <a:pPr>
              <a:buNone/>
            </a:pPr>
            <a:endParaRPr lang="ru-RU" dirty="0" smtClean="0"/>
          </a:p>
          <a:p>
            <a:pPr>
              <a:buNone/>
            </a:pPr>
            <a:r>
              <a:rPr lang="ru-RU" dirty="0" smtClean="0">
                <a:solidFill>
                  <a:schemeClr val="tx1"/>
                </a:solidFill>
              </a:rPr>
              <a:t>        В </a:t>
            </a:r>
            <a:r>
              <a:rPr lang="ru-RU" dirty="0" smtClean="0">
                <a:solidFill>
                  <a:schemeClr val="tx1"/>
                </a:solidFill>
              </a:rPr>
              <a:t>этом возрасте ребенок обычно демонстрирует растущий интерес к миру, находящемуся за пределами семьи и дома. Расскажите, что любое вещество, которое человек принимает внутрь, отличное от пищи, может быть крайне вредным. Поясните, как наркотики мешают работе организма и могут привести к очень плохому самочувствию человека или даже вызвать смерть. Разъясните понятие привыкания, что употребление наркотика может стать вредной привычкой, от которой трудно избавиться. Похвалите ваших детей за хороший уход за своим телом и неупотребление того, что им может повредить.</a:t>
            </a:r>
          </a:p>
          <a:p>
            <a:pPr>
              <a:buNone/>
            </a:pPr>
            <a:r>
              <a:rPr lang="ru-RU" dirty="0" smtClean="0">
                <a:solidFill>
                  <a:schemeClr val="tx1"/>
                </a:solidFill>
              </a:rPr>
              <a:t>        Дети </a:t>
            </a:r>
            <a:r>
              <a:rPr lang="ru-RU" dirty="0" smtClean="0">
                <a:solidFill>
                  <a:schemeClr val="tx1"/>
                </a:solidFill>
              </a:rPr>
              <a:t>должны понимать:</a:t>
            </a:r>
            <a:br>
              <a:rPr lang="ru-RU" dirty="0" smtClean="0">
                <a:solidFill>
                  <a:schemeClr val="tx1"/>
                </a:solidFill>
              </a:rPr>
            </a:br>
            <a:r>
              <a:rPr lang="ru-RU" dirty="0" smtClean="0">
                <a:solidFill>
                  <a:schemeClr val="tx1"/>
                </a:solidFill>
              </a:rPr>
              <a:t>- как отличаются друг от друга продукты питания, яды, лекарства и наркотики;</a:t>
            </a:r>
            <a:br>
              <a:rPr lang="ru-RU" dirty="0" smtClean="0">
                <a:solidFill>
                  <a:schemeClr val="tx1"/>
                </a:solidFill>
              </a:rPr>
            </a:br>
            <a:r>
              <a:rPr lang="ru-RU" dirty="0" smtClean="0">
                <a:solidFill>
                  <a:schemeClr val="tx1"/>
                </a:solidFill>
              </a:rPr>
              <a:t>- что лекарства, прописанные врачом и принимаемые под руководством ответственного взрослого, могут помогать в период болезни, но могут быть вредными при неправильном употреблении, и поэтому детям нужно держаться подальше от неизвестного вещества или емкости;</a:t>
            </a:r>
            <a:br>
              <a:rPr lang="ru-RU" dirty="0" smtClean="0">
                <a:solidFill>
                  <a:schemeClr val="tx1"/>
                </a:solidFill>
              </a:rPr>
            </a:br>
            <a:r>
              <a:rPr lang="ru-RU" dirty="0" smtClean="0">
                <a:solidFill>
                  <a:schemeClr val="tx1"/>
                </a:solidFill>
              </a:rPr>
              <a:t>- почему взрослые могут пить алкоголь, а дети не могут, причем даже в небольших количествах.</a:t>
            </a:r>
          </a:p>
          <a:p>
            <a:endParaRPr lang="ru-RU" dirty="0">
              <a:solidFill>
                <a:schemeClr val="tx1"/>
              </a:solidFill>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856</Words>
  <Application>Microsoft Office PowerPoint</Application>
  <PresentationFormat>Экран (4:3)</PresentationFormat>
  <Paragraphs>47</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Жизнь без наркотиков (СЛОЖНАЯ ТЕМА  И ВАРИАНТЫ ЕЕ ОБСУЖДЕНИЯ С РЕБЕНКОМ)</vt:lpstr>
      <vt:lpstr>Слайд 2</vt:lpstr>
      <vt:lpstr>Как сохранить возможность свободного общения в семье</vt:lpstr>
      <vt:lpstr>Как говорить с детьми о наркотиках</vt:lpstr>
      <vt:lpstr>Как говорить с детьми о наркотиках</vt:lpstr>
      <vt:lpstr>Как говорить с детьми о наркотиках</vt:lpstr>
      <vt:lpstr>Общение с детьми 4 – 5 лет</vt:lpstr>
      <vt:lpstr>Общение с детьми 4 – 5 лет</vt:lpstr>
      <vt:lpstr>Общение с ребенком 5 – 8 лет</vt:lpstr>
      <vt:lpstr>Общение с ребенком 9 – 11 лет</vt:lpstr>
      <vt:lpstr>Общение с ребенком 9 – 11 лет</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Galina.Rassohina</dc:creator>
  <cp:lastModifiedBy>Владелец</cp:lastModifiedBy>
  <cp:revision>13</cp:revision>
  <dcterms:created xsi:type="dcterms:W3CDTF">2014-08-01T19:25:21Z</dcterms:created>
  <dcterms:modified xsi:type="dcterms:W3CDTF">2015-10-09T04:44:32Z</dcterms:modified>
</cp:coreProperties>
</file>